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4"/>
  </p:notesMasterIdLst>
  <p:handoutMasterIdLst>
    <p:handoutMasterId r:id="rId15"/>
  </p:handoutMasterIdLst>
  <p:sldIdLst>
    <p:sldId id="385" r:id="rId2"/>
    <p:sldId id="361" r:id="rId3"/>
    <p:sldId id="362" r:id="rId4"/>
    <p:sldId id="386" r:id="rId5"/>
    <p:sldId id="364" r:id="rId6"/>
    <p:sldId id="365" r:id="rId7"/>
    <p:sldId id="391" r:id="rId8"/>
    <p:sldId id="473" r:id="rId9"/>
    <p:sldId id="474" r:id="rId10"/>
    <p:sldId id="373" r:id="rId11"/>
    <p:sldId id="371" r:id="rId12"/>
    <p:sldId id="375" r:id="rId13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30" y="-250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54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12843-8E68-44D7-AC46-294C07C3D77A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E973E-0F43-48E3-8F8B-1F64AF86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6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53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3029939"/>
            <a:ext cx="14739224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9/3/2017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727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63" r:id="rId24"/>
    <p:sldLayoutId id="2147483708" r:id="rId25"/>
    <p:sldLayoutId id="2147483729" r:id="rId26"/>
    <p:sldLayoutId id="2147483730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713" r:id="rId44"/>
    <p:sldLayoutId id="2147483715" r:id="rId45"/>
    <p:sldLayoutId id="2147483728" r:id="rId46"/>
    <p:sldLayoutId id="2147483716" r:id="rId47"/>
    <p:sldLayoutId id="2147483717" r:id="rId48"/>
    <p:sldLayoutId id="2147483759" r:id="rId49"/>
    <p:sldLayoutId id="2147483760" r:id="rId50"/>
    <p:sldLayoutId id="2147483761" r:id="rId51"/>
    <p:sldLayoutId id="2147483758" r:id="rId52"/>
    <p:sldLayoutId id="2147483733" r:id="rId53"/>
    <p:sldLayoutId id="2147483762" r:id="rId54"/>
    <p:sldLayoutId id="2147483731" r:id="rId55"/>
    <p:sldLayoutId id="2147483718" r:id="rId56"/>
    <p:sldLayoutId id="2147483719" r:id="rId57"/>
    <p:sldLayoutId id="2147483885" r:id="rId58"/>
    <p:sldLayoutId id="2147483886" r:id="rId59"/>
    <p:sldLayoutId id="2147483887" r:id="rId60"/>
    <p:sldLayoutId id="2147483888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42.jpe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image" Target="../media/image29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40.png"/><Relationship Id="rId5" Type="http://schemas.openxmlformats.org/officeDocument/2006/relationships/hyperlink" Target="https://frontend-metcsgse00739.apaas.us2.oraclecloud.com/" TargetMode="External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10" Type="http://schemas.openxmlformats.org/officeDocument/2006/relationships/image" Target="../media/image54.pn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9600" dirty="0">
                <a:solidFill>
                  <a:srgbClr val="FF0000"/>
                </a:solidFill>
              </a:rPr>
              <a:t>World record </a:t>
            </a:r>
            <a:r>
              <a:rPr lang="nl-NL" sz="9600" dirty="0" err="1">
                <a:solidFill>
                  <a:srgbClr val="FF0000"/>
                </a:solidFill>
              </a:rPr>
              <a:t>Soaring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trough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the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 smtClean="0">
                <a:solidFill>
                  <a:srgbClr val="FF0000"/>
                </a:solidFill>
              </a:rPr>
              <a:t>clouds</a:t>
            </a:r>
            <a:r>
              <a:rPr lang="nl-NL" sz="9600" dirty="0">
                <a:solidFill>
                  <a:srgbClr val="FF0000"/>
                </a:solidFill>
              </a:rPr>
              <a:t/>
            </a:r>
            <a:br>
              <a:rPr lang="nl-NL" sz="9600" dirty="0">
                <a:solidFill>
                  <a:srgbClr val="FF0000"/>
                </a:solidFill>
              </a:rPr>
            </a:br>
            <a:r>
              <a:rPr lang="nl-NL" sz="6600" dirty="0" err="1" smtClean="0">
                <a:solidFill>
                  <a:srgbClr val="FF0000"/>
                </a:solidFill>
              </a:rPr>
              <a:t>LIve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>
                <a:solidFill>
                  <a:srgbClr val="FF0000"/>
                </a:solidFill>
              </a:rPr>
              <a:t>demo of </a:t>
            </a:r>
            <a:r>
              <a:rPr lang="nl-NL" sz="6600" dirty="0" smtClean="0">
                <a:solidFill>
                  <a:srgbClr val="FF0000"/>
                </a:solidFill>
              </a:rPr>
              <a:t/>
            </a:r>
            <a:br>
              <a:rPr lang="nl-NL" sz="6600" dirty="0" smtClean="0">
                <a:solidFill>
                  <a:srgbClr val="FF0000"/>
                </a:solidFill>
              </a:rPr>
            </a:br>
            <a:r>
              <a:rPr lang="nl-NL" sz="13800" dirty="0" smtClean="0">
                <a:solidFill>
                  <a:srgbClr val="FF0000"/>
                </a:solidFill>
              </a:rPr>
              <a:t>19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br>
              <a:rPr lang="nl-NL" sz="6600" dirty="0" smtClean="0">
                <a:solidFill>
                  <a:srgbClr val="FF0000"/>
                </a:solidFill>
              </a:rPr>
            </a:br>
            <a:r>
              <a:rPr lang="nl-NL" sz="6600" dirty="0" smtClean="0">
                <a:solidFill>
                  <a:srgbClr val="FF0000"/>
                </a:solidFill>
              </a:rPr>
              <a:t>Oracle Public </a:t>
            </a:r>
            <a:r>
              <a:rPr lang="nl-NL" sz="6600" dirty="0" err="1" smtClean="0">
                <a:solidFill>
                  <a:srgbClr val="FF0000"/>
                </a:solidFill>
              </a:rPr>
              <a:t>cloud</a:t>
            </a:r>
            <a:r>
              <a:rPr lang="nl-NL" sz="6600" dirty="0" smtClean="0">
                <a:solidFill>
                  <a:srgbClr val="FF0000"/>
                </a:solidFill>
              </a:rPr>
              <a:t> services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2144" y="7025640"/>
            <a:ext cx="14955977" cy="2118360"/>
          </a:xfrm>
        </p:spPr>
        <p:txBody>
          <a:bodyPr/>
          <a:lstStyle/>
          <a:p>
            <a:r>
              <a:rPr lang="nl-NL" b="1" dirty="0" smtClean="0"/>
              <a:t>The Oracle ACE </a:t>
            </a:r>
            <a:r>
              <a:rPr lang="nl-NL" b="1" dirty="0" err="1" smtClean="0"/>
              <a:t>Soaring</a:t>
            </a:r>
            <a:r>
              <a:rPr lang="nl-NL" b="1" dirty="0" smtClean="0"/>
              <a:t> </a:t>
            </a:r>
            <a:r>
              <a:rPr lang="nl-NL" b="1" dirty="0" err="1" smtClean="0"/>
              <a:t>Clouds</a:t>
            </a:r>
            <a:r>
              <a:rPr lang="nl-NL" b="1" dirty="0" smtClean="0"/>
              <a:t> Team</a:t>
            </a:r>
          </a:p>
          <a:p>
            <a:r>
              <a:rPr lang="nl-NL" b="1" dirty="0" smtClean="0"/>
              <a:t>Oracle </a:t>
            </a:r>
            <a:r>
              <a:rPr lang="nl-NL" b="1" dirty="0" err="1" smtClean="0"/>
              <a:t>OpenWorld</a:t>
            </a:r>
            <a:r>
              <a:rPr lang="nl-NL" b="1" dirty="0" smtClean="0"/>
              <a:t> 2017</a:t>
            </a:r>
            <a:endParaRPr lang="nl-NL" b="1" dirty="0" smtClean="0"/>
          </a:p>
          <a:p>
            <a:r>
              <a:rPr lang="nl-NL" b="1" dirty="0" smtClean="0"/>
              <a:t>2nd </a:t>
            </a:r>
            <a:r>
              <a:rPr lang="nl-NL" b="1" dirty="0" err="1" smtClean="0"/>
              <a:t>October</a:t>
            </a:r>
            <a:r>
              <a:rPr lang="nl-NL" b="1" dirty="0" smtClean="0"/>
              <a:t> </a:t>
            </a:r>
            <a:r>
              <a:rPr lang="nl-NL" b="1" dirty="0" smtClean="0"/>
              <a:t>2017, </a:t>
            </a:r>
            <a:r>
              <a:rPr lang="nl-NL" b="1" dirty="0" smtClean="0"/>
              <a:t>San Francisco, USA</a:t>
            </a:r>
            <a:endParaRPr lang="en-US" b="1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856" y="7814587"/>
            <a:ext cx="4824536" cy="161822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r>
              <a:rPr lang="nl-NL" dirty="0" smtClean="0"/>
              <a:t>++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16200000" flipH="1">
            <a:off x="2331114" y="6297534"/>
            <a:ext cx="751243" cy="9377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261222" y="7662268"/>
            <a:ext cx="3423624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 smtClean="0">
                <a:solidFill>
                  <a:schemeClr val="lt1"/>
                </a:solidFill>
              </a:rPr>
              <a:t>Appplication</a:t>
            </a:r>
            <a:r>
              <a:rPr lang="nl-NL" sz="2000" dirty="0" smtClean="0">
                <a:solidFill>
                  <a:schemeClr val="lt1"/>
                </a:solidFill>
              </a:rPr>
              <a:t> Container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33194" y="6455074"/>
            <a:ext cx="747034" cy="1667354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 or  </a:t>
            </a:r>
            <a:r>
              <a:rPr lang="nl-NL" sz="2000" dirty="0" err="1" smtClean="0"/>
              <a:t>Functions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r>
              <a:rPr lang="nl-NL" dirty="0" smtClean="0">
                <a:solidFill>
                  <a:schemeClr val="lt1"/>
                </a:solidFill>
              </a:rPr>
              <a:t/>
            </a:r>
            <a:br>
              <a:rPr lang="nl-NL" dirty="0" smtClean="0">
                <a:solidFill>
                  <a:schemeClr val="lt1"/>
                </a:solidFill>
              </a:rPr>
            </a:br>
            <a:r>
              <a:rPr lang="nl-NL" dirty="0" smtClean="0">
                <a:solidFill>
                  <a:schemeClr val="lt1"/>
                </a:solidFill>
              </a:rPr>
              <a:t>(OSN)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1684847" y="400640"/>
            <a:ext cx="3797716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4928" y="271326"/>
            <a:ext cx="2037708" cy="1147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369699" y="1810053"/>
            <a:ext cx="1317811" cy="88979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1734207" y="5215180"/>
            <a:ext cx="1851279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Experience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485574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/>
          <p:nvPr/>
        </p:nvCxnSpPr>
        <p:spPr>
          <a:xfrm>
            <a:off x="13371622" y="534669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289172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13649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724162"/>
            <a:ext cx="2060765" cy="567216"/>
          </a:xfrm>
          <a:prstGeom prst="bentConnector3">
            <a:avLst>
              <a:gd name="adj1" fmla="val 710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526280"/>
            <a:ext cx="2118505" cy="621378"/>
          </a:xfrm>
          <a:prstGeom prst="bentConnector3">
            <a:avLst>
              <a:gd name="adj1" fmla="val 8596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5" name="Elbow Connector 94"/>
          <p:cNvCxnSpPr>
            <a:stCxn id="91" idx="2"/>
          </p:cNvCxnSpPr>
          <p:nvPr/>
        </p:nvCxnSpPr>
        <p:spPr>
          <a:xfrm rot="5400000">
            <a:off x="9904873" y="2457018"/>
            <a:ext cx="575491" cy="457128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10128724" y="4102176"/>
            <a:ext cx="1348961" cy="734793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800" dirty="0" smtClean="0">
                <a:solidFill>
                  <a:srgbClr val="002060"/>
                </a:solidFill>
              </a:rPr>
              <a:t>Container </a:t>
            </a:r>
            <a:br>
              <a:rPr lang="nl-NL" sz="1800" dirty="0" smtClean="0">
                <a:solidFill>
                  <a:srgbClr val="002060"/>
                </a:solidFill>
              </a:rPr>
            </a:br>
            <a:r>
              <a:rPr lang="nl-NL" sz="1800" dirty="0" smtClean="0">
                <a:solidFill>
                  <a:srgbClr val="002060"/>
                </a:solidFill>
              </a:rPr>
              <a:t>Cloud</a:t>
            </a:r>
            <a:endParaRPr lang="nl-NL" sz="1800" dirty="0">
              <a:solidFill>
                <a:srgbClr val="002060"/>
              </a:solidFill>
            </a:endParaRPr>
          </a:p>
          <a:p>
            <a:endParaRPr lang="en-US" sz="1800" dirty="0">
              <a:solidFill>
                <a:srgbClr val="002060"/>
              </a:solidFill>
            </a:endParaRPr>
          </a:p>
        </p:txBody>
      </p:sp>
      <p:cxnSp>
        <p:nvCxnSpPr>
          <p:cNvPr id="100" name="Elbow Connector 99"/>
          <p:cNvCxnSpPr/>
          <p:nvPr/>
        </p:nvCxnSpPr>
        <p:spPr>
          <a:xfrm rot="16200000" flipV="1">
            <a:off x="10476410" y="5330508"/>
            <a:ext cx="1282326" cy="422317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 rot="10800000" flipV="1">
            <a:off x="10906415" y="3635269"/>
            <a:ext cx="2836911" cy="999720"/>
          </a:xfrm>
          <a:prstGeom prst="bentConnector2">
            <a:avLst/>
          </a:prstGeom>
          <a:ln w="127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81242" y="6338158"/>
            <a:ext cx="1359961" cy="8091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 smtClean="0">
                <a:solidFill>
                  <a:schemeClr val="accent3"/>
                </a:solidFill>
              </a:rPr>
              <a:t>Visual Builder </a:t>
            </a:r>
            <a:r>
              <a:rPr lang="nl-NL" sz="1400" dirty="0">
                <a:solidFill>
                  <a:schemeClr val="accent3"/>
                </a:solidFill>
              </a:rPr>
              <a:t>Cloud Service</a:t>
            </a:r>
            <a:endParaRPr lang="en-US" sz="1400" dirty="0">
              <a:solidFill>
                <a:schemeClr val="accent3"/>
              </a:solidFill>
            </a:endParaRPr>
          </a:p>
        </p:txBody>
      </p:sp>
      <p:cxnSp>
        <p:nvCxnSpPr>
          <p:cNvPr id="103" name="Elbow Connector 102"/>
          <p:cNvCxnSpPr/>
          <p:nvPr/>
        </p:nvCxnSpPr>
        <p:spPr>
          <a:xfrm flipV="1">
            <a:off x="8941203" y="6762391"/>
            <a:ext cx="2064771" cy="193691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688893" y="1584780"/>
            <a:ext cx="1464577" cy="81305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Data </a:t>
            </a:r>
            <a:r>
              <a:rPr lang="nl-NL" sz="1600" dirty="0" err="1"/>
              <a:t>Vizualization</a:t>
            </a:r>
            <a:endParaRPr lang="en-US" sz="1600" dirty="0"/>
          </a:p>
        </p:txBody>
      </p:sp>
      <p:sp>
        <p:nvSpPr>
          <p:cNvPr id="104" name="Rounded Rectangle 103"/>
          <p:cNvSpPr/>
          <p:nvPr/>
        </p:nvSpPr>
        <p:spPr>
          <a:xfrm>
            <a:off x="13737464" y="5589525"/>
            <a:ext cx="1359961" cy="7445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Messaging Cloud Service</a:t>
            </a:r>
            <a:endParaRPr lang="en-US" sz="1400" dirty="0"/>
          </a:p>
        </p:txBody>
      </p:sp>
      <p:cxnSp>
        <p:nvCxnSpPr>
          <p:cNvPr id="4" name="Elbow Connector 3"/>
          <p:cNvCxnSpPr>
            <a:endCxn id="104" idx="1"/>
          </p:cNvCxnSpPr>
          <p:nvPr/>
        </p:nvCxnSpPr>
        <p:spPr>
          <a:xfrm flipV="1">
            <a:off x="12269419" y="5961819"/>
            <a:ext cx="1468045" cy="376339"/>
          </a:xfrm>
          <a:prstGeom prst="bentConnector3">
            <a:avLst>
              <a:gd name="adj1" fmla="val 20933"/>
            </a:avLst>
          </a:prstGeom>
          <a:ln w="38100">
            <a:solidFill>
              <a:srgbClr val="FF993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4415193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Compute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101674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Storage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15816495" y="2181451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(O)SSI</a:t>
            </a:r>
            <a:endParaRPr lang="en-US" dirty="0">
              <a:solidFill>
                <a:schemeClr val="accent3"/>
              </a:solidFill>
            </a:endParaRPr>
          </a:p>
        </p:txBody>
      </p:sp>
      <p:cxnSp>
        <p:nvCxnSpPr>
          <p:cNvPr id="107" name="Elbow Connector 106"/>
          <p:cNvCxnSpPr>
            <a:endCxn id="99" idx="2"/>
          </p:cNvCxnSpPr>
          <p:nvPr/>
        </p:nvCxnSpPr>
        <p:spPr>
          <a:xfrm rot="5400000" flipH="1" flipV="1">
            <a:off x="15841754" y="3311718"/>
            <a:ext cx="1007015" cy="211295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99" idx="0"/>
          </p:cNvCxnSpPr>
          <p:nvPr/>
        </p:nvCxnSpPr>
        <p:spPr>
          <a:xfrm rot="5400000" flipH="1" flipV="1">
            <a:off x="16300387" y="1817817"/>
            <a:ext cx="514157" cy="213113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Picture 2" descr="Image result for google sheets icon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6926" y="683099"/>
            <a:ext cx="1001686" cy="1001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4" descr="Related image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95471" y="229819"/>
            <a:ext cx="783302" cy="783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8" descr="Image result for google calendar logo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93035" y="49112"/>
            <a:ext cx="864430" cy="864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itunes logo"/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1577" y="844832"/>
            <a:ext cx="1523244" cy="800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wikipedia logo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2462" y="632476"/>
            <a:ext cx="829263" cy="95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28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907259" cy="5727700"/>
          </a:xfrm>
        </p:spPr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Mutual </a:t>
            </a:r>
            <a:r>
              <a:rPr lang="nl-NL" dirty="0" err="1" smtClean="0"/>
              <a:t>integration</a:t>
            </a:r>
            <a:r>
              <a:rPr lang="nl-NL" dirty="0" smtClean="0"/>
              <a:t> of Oracle PaaS Cloud services is </a:t>
            </a:r>
            <a:r>
              <a:rPr lang="nl-NL" dirty="0" err="1" smtClean="0"/>
              <a:t>becoming</a:t>
            </a:r>
            <a:r>
              <a:rPr lang="nl-NL" dirty="0" smtClean="0"/>
              <a:t> more </a:t>
            </a:r>
            <a:r>
              <a:rPr lang="nl-NL" dirty="0" err="1" smtClean="0"/>
              <a:t>natural</a:t>
            </a:r>
            <a:endParaRPr lang="nl-NL" dirty="0" smtClean="0"/>
          </a:p>
          <a:p>
            <a:r>
              <a:rPr lang="nl-NL" dirty="0" smtClean="0"/>
              <a:t>The </a:t>
            </a:r>
            <a:r>
              <a:rPr lang="nl-NL" dirty="0" err="1" smtClean="0"/>
              <a:t>current</a:t>
            </a:r>
            <a:r>
              <a:rPr lang="nl-NL" dirty="0" smtClean="0"/>
              <a:t> Oracle PaaS palette offers </a:t>
            </a:r>
            <a:r>
              <a:rPr lang="nl-NL" dirty="0" err="1" smtClean="0"/>
              <a:t>many</a:t>
            </a:r>
            <a:r>
              <a:rPr lang="nl-NL" dirty="0" smtClean="0"/>
              <a:t> options for </a:t>
            </a:r>
            <a:r>
              <a:rPr lang="nl-NL" dirty="0" err="1" smtClean="0"/>
              <a:t>implementing</a:t>
            </a:r>
            <a:r>
              <a:rPr lang="nl-NL" dirty="0" smtClean="0"/>
              <a:t> Platform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overlap</a:t>
            </a:r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of </a:t>
            </a:r>
            <a:r>
              <a:rPr lang="nl-NL" dirty="0" err="1" smtClean="0"/>
              <a:t>obvious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are more 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– </a:t>
            </a:r>
            <a:r>
              <a:rPr lang="nl-NL" dirty="0" err="1" smtClean="0"/>
              <a:t>so</a:t>
            </a:r>
            <a:r>
              <a:rPr lang="nl-NL" dirty="0" smtClean="0"/>
              <a:t> next </a:t>
            </a:r>
            <a:r>
              <a:rPr lang="nl-NL" dirty="0" err="1" smtClean="0"/>
              <a:t>year</a:t>
            </a:r>
            <a:r>
              <a:rPr lang="nl-NL" dirty="0" smtClean="0"/>
              <a:t>, a new record!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5" y="15697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940" y="7720325"/>
            <a:ext cx="85786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Lonnek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952" y="7699737"/>
            <a:ext cx="864994" cy="97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orsten Winterber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9527" y="8077200"/>
            <a:ext cx="656312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rk Simps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7811955" y="8077200"/>
            <a:ext cx="609226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danilo schmied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458" y="7720326"/>
            <a:ext cx="952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richard olrich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92" y="7699737"/>
            <a:ext cx="973088" cy="97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sven bernhardt opitz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53" y="7720326"/>
            <a:ext cx="945511" cy="945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185" y="8070212"/>
            <a:ext cx="602681" cy="5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6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international</a:t>
            </a:r>
            <a:r>
              <a:rPr lang="nl-NL" dirty="0" smtClean="0"/>
              <a:t> team of Oracle </a:t>
            </a:r>
            <a:r>
              <a:rPr lang="nl-NL" dirty="0" err="1" smtClean="0"/>
              <a:t>ACEs</a:t>
            </a:r>
            <a:endParaRPr lang="nl-NL" dirty="0" smtClean="0"/>
          </a:p>
          <a:p>
            <a:r>
              <a:rPr lang="nl-NL" dirty="0" err="1" smtClean="0"/>
              <a:t>Presented</a:t>
            </a:r>
            <a:r>
              <a:rPr lang="nl-NL" dirty="0" smtClean="0"/>
              <a:t> </a:t>
            </a:r>
            <a:r>
              <a:rPr lang="nl-NL" dirty="0" smtClean="0"/>
              <a:t>five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</a:t>
            </a:r>
            <a:r>
              <a:rPr lang="nl-NL" dirty="0" err="1" smtClean="0"/>
              <a:t>today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Valencia, </a:t>
            </a:r>
            <a:r>
              <a:rPr lang="nl-NL" dirty="0" smtClean="0"/>
              <a:t>Spain, </a:t>
            </a:r>
            <a:r>
              <a:rPr lang="nl-NL" dirty="0" err="1" smtClean="0"/>
              <a:t>March</a:t>
            </a:r>
            <a:r>
              <a:rPr lang="nl-NL" dirty="0" smtClean="0"/>
              <a:t> </a:t>
            </a:r>
            <a:r>
              <a:rPr lang="nl-NL" dirty="0" smtClean="0"/>
              <a:t>2016</a:t>
            </a:r>
          </a:p>
          <a:p>
            <a:pPr lvl="1"/>
            <a:r>
              <a:rPr lang="nl-NL" dirty="0" smtClean="0"/>
              <a:t>Katwijk, </a:t>
            </a:r>
            <a:r>
              <a:rPr lang="nl-NL" dirty="0" smtClean="0"/>
              <a:t>Netherlands, </a:t>
            </a:r>
            <a:r>
              <a:rPr lang="nl-NL" dirty="0" err="1" smtClean="0"/>
              <a:t>June</a:t>
            </a:r>
            <a:r>
              <a:rPr lang="nl-NL" dirty="0" smtClean="0"/>
              <a:t> </a:t>
            </a:r>
            <a:r>
              <a:rPr lang="nl-NL" dirty="0" smtClean="0"/>
              <a:t>2016</a:t>
            </a:r>
          </a:p>
          <a:p>
            <a:pPr lvl="1"/>
            <a:r>
              <a:rPr lang="nl-NL" dirty="0" smtClean="0"/>
              <a:t>San Francisco, </a:t>
            </a:r>
            <a:r>
              <a:rPr lang="nl-NL" dirty="0" smtClean="0"/>
              <a:t>USA, September </a:t>
            </a:r>
            <a:r>
              <a:rPr lang="nl-NL" dirty="0" smtClean="0"/>
              <a:t>2016</a:t>
            </a:r>
          </a:p>
          <a:p>
            <a:pPr lvl="1"/>
            <a:r>
              <a:rPr lang="nl-NL" dirty="0" smtClean="0"/>
              <a:t>Split, </a:t>
            </a:r>
            <a:r>
              <a:rPr lang="nl-NL" dirty="0" smtClean="0"/>
              <a:t>Croatia, </a:t>
            </a:r>
            <a:r>
              <a:rPr lang="nl-NL" dirty="0" err="1" smtClean="0"/>
              <a:t>March</a:t>
            </a:r>
            <a:r>
              <a:rPr lang="nl-NL" dirty="0" smtClean="0"/>
              <a:t> 2017</a:t>
            </a:r>
          </a:p>
          <a:p>
            <a:pPr lvl="1"/>
            <a:r>
              <a:rPr lang="nl-NL" dirty="0" smtClean="0"/>
              <a:t>Amersfoort, Netherlands, </a:t>
            </a:r>
            <a:r>
              <a:rPr lang="nl-NL" dirty="0" err="1" smtClean="0"/>
              <a:t>June</a:t>
            </a:r>
            <a:r>
              <a:rPr lang="nl-NL" dirty="0" smtClean="0"/>
              <a:t> 2017</a:t>
            </a:r>
            <a:endParaRPr lang="nl-NL" dirty="0" smtClean="0"/>
          </a:p>
          <a:p>
            <a:r>
              <a:rPr lang="nl-NL" dirty="0" err="1" smtClean="0"/>
              <a:t>Objective</a:t>
            </a:r>
            <a:r>
              <a:rPr lang="nl-NL" dirty="0" smtClean="0"/>
              <a:t>: </a:t>
            </a:r>
            <a:r>
              <a:rPr lang="nl-NL" dirty="0" err="1" smtClean="0"/>
              <a:t>demonstrate</a:t>
            </a:r>
            <a:r>
              <a:rPr lang="nl-NL" dirty="0" smtClean="0"/>
              <a:t> live a </a:t>
            </a:r>
            <a:r>
              <a:rPr lang="nl-NL" dirty="0" err="1" smtClean="0"/>
              <a:t>working</a:t>
            </a:r>
            <a:r>
              <a:rPr lang="nl-NL" dirty="0" smtClean="0"/>
              <a:t> 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br>
              <a:rPr lang="nl-NL" dirty="0" smtClean="0"/>
            </a:br>
            <a:r>
              <a:rPr lang="nl-NL" dirty="0" err="1" smtClean="0"/>
              <a:t>integrated</a:t>
            </a:r>
            <a:r>
              <a:rPr lang="nl-NL" dirty="0" smtClean="0"/>
              <a:t> flow </a:t>
            </a:r>
            <a:r>
              <a:rPr lang="nl-NL" dirty="0" err="1" smtClean="0"/>
              <a:t>using</a:t>
            </a:r>
            <a:r>
              <a:rPr lang="nl-NL" dirty="0" smtClean="0"/>
              <a:t> Oracle PaaS Cloud Services</a:t>
            </a:r>
          </a:p>
          <a:p>
            <a:pPr lvl="1"/>
            <a:r>
              <a:rPr lang="nl-NL" dirty="0" err="1"/>
              <a:t>a</a:t>
            </a:r>
            <a:r>
              <a:rPr lang="nl-NL" dirty="0" err="1" smtClean="0"/>
              <a:t>nd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in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endParaRPr lang="en-US" dirty="0"/>
          </a:p>
        </p:txBody>
      </p:sp>
      <p:pic>
        <p:nvPicPr>
          <p:cNvPr id="5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736" y="3622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ucas_j\AppData\Local\Temp\SNAGHTMLd9f833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768" y="2830055"/>
            <a:ext cx="5472352" cy="34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411" y="2605999"/>
            <a:ext cx="2450636" cy="1837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5163800" y="3703320"/>
            <a:ext cx="960120" cy="5334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176629" cy="1346288"/>
          </a:xfrm>
        </p:spPr>
        <p:txBody>
          <a:bodyPr/>
          <a:lstStyle/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/>
              <a:t>integrated</a:t>
            </a:r>
            <a:r>
              <a:rPr lang="nl-NL" dirty="0"/>
              <a:t> flow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smtClean="0">
                <a:solidFill>
                  <a:srgbClr val="FF0000"/>
                </a:solidFill>
              </a:rPr>
              <a:t>AS MANY </a:t>
            </a:r>
            <a:r>
              <a:rPr lang="nl-NL" dirty="0" smtClean="0"/>
              <a:t>Oracle </a:t>
            </a:r>
            <a:r>
              <a:rPr lang="nl-NL" dirty="0"/>
              <a:t>PaaS Cloud </a:t>
            </a:r>
            <a:r>
              <a:rPr lang="nl-NL" dirty="0" smtClean="0"/>
              <a:t>Services </a:t>
            </a:r>
            <a:r>
              <a:rPr lang="nl-NL" dirty="0" smtClean="0">
                <a:solidFill>
                  <a:srgbClr val="FF0000"/>
                </a:solidFill>
              </a:rPr>
              <a:t>as </a:t>
            </a:r>
            <a:r>
              <a:rPr lang="nl-NL" dirty="0" err="1" smtClean="0">
                <a:solidFill>
                  <a:srgbClr val="FF0000"/>
                </a:solidFill>
              </a:rPr>
              <a:t>possible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world rec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55" y="4640897"/>
            <a:ext cx="60960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ld recor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" y="2529839"/>
            <a:ext cx="9915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</a:t>
            </a:r>
            <a:r>
              <a:rPr lang="nl-NL" dirty="0" err="1" smtClean="0"/>
              <a:t>Four</a:t>
            </a:r>
            <a:r>
              <a:rPr lang="nl-NL" dirty="0" smtClean="0"/>
              <a:t> </a:t>
            </a:r>
            <a:r>
              <a:rPr lang="nl-NL" dirty="0" smtClean="0"/>
              <a:t>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423" y="5798501"/>
            <a:ext cx="1715719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010" y="5729601"/>
            <a:ext cx="1729987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anilo schmied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2475" y="5729601"/>
            <a:ext cx="1946176" cy="1946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ichard olrich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4890" y="5729602"/>
            <a:ext cx="1946175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ven bernhardt opitz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356" y="5729601"/>
            <a:ext cx="1946175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robert van molken"/>
          <p:cNvSpPr>
            <a:spLocks noChangeAspect="1" noChangeArrowheads="1"/>
          </p:cNvSpPr>
          <p:nvPr/>
        </p:nvSpPr>
        <p:spPr bwMode="auto">
          <a:xfrm>
            <a:off x="155575" y="-2103438"/>
            <a:ext cx="4381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robert van molken"/>
          <p:cNvSpPr>
            <a:spLocks noChangeAspect="1" noChangeArrowheads="1"/>
          </p:cNvSpPr>
          <p:nvPr/>
        </p:nvSpPr>
        <p:spPr bwMode="auto">
          <a:xfrm>
            <a:off x="307975" y="-1951038"/>
            <a:ext cx="4381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Business scenario (2016)</a:t>
            </a:r>
            <a:endParaRPr lang="en-US" dirty="0"/>
          </a:p>
        </p:txBody>
      </p:sp>
      <p:sp>
        <p:nvSpPr>
          <p:cNvPr id="3" name="Explosion 1 2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6" name="Smiley Face 15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lock Arc 17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Portal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19" idx="3"/>
            <a:endCxn id="15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20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business scenario (2017)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6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8" name="Smiley Face 17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ock Arc 19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</a:t>
            </a:r>
            <a:r>
              <a:rPr lang="nl-NL" dirty="0"/>
              <a:t>P</a:t>
            </a:r>
            <a:r>
              <a:rPr lang="nl-NL" dirty="0" smtClean="0"/>
              <a:t>ortal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1" idx="3"/>
            <a:endCxn id="17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2"/>
            <a:endCxn id="22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8936806">
            <a:off x="14589040" y="5030662"/>
            <a:ext cx="1066549" cy="360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5377159" y="3768091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Send</a:t>
            </a:r>
            <a:r>
              <a:rPr lang="nl-NL" dirty="0" smtClean="0">
                <a:solidFill>
                  <a:schemeClr val="accent3"/>
                </a:solidFill>
              </a:rPr>
              <a:t> email, </a:t>
            </a:r>
          </a:p>
          <a:p>
            <a:pPr algn="ctr"/>
            <a:r>
              <a:rPr lang="nl-NL" dirty="0" smtClean="0">
                <a:solidFill>
                  <a:schemeClr val="accent3"/>
                </a:solidFill>
              </a:rPr>
              <a:t>Update Document, …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377159" y="5851404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Access Artist </a:t>
            </a:r>
            <a:r>
              <a:rPr lang="nl-NL" dirty="0" err="1" smtClean="0">
                <a:solidFill>
                  <a:schemeClr val="accent3"/>
                </a:solidFill>
              </a:rPr>
              <a:t>proposal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Chat </a:t>
            </a:r>
            <a:r>
              <a:rPr lang="nl-NL" dirty="0" err="1" smtClean="0">
                <a:solidFill>
                  <a:schemeClr val="accent3"/>
                </a:solidFill>
              </a:rPr>
              <a:t>client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1823981">
            <a:off x="14584259" y="5828556"/>
            <a:ext cx="845238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3661202" y="6459423"/>
            <a:ext cx="1461112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Mobile App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5861290">
            <a:off x="13900496" y="6039634"/>
            <a:ext cx="638330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3090725" y="738509"/>
            <a:ext cx="3411613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Provide</a:t>
            </a:r>
            <a:r>
              <a:rPr lang="nl-NL" dirty="0" smtClean="0">
                <a:solidFill>
                  <a:schemeClr val="accent3"/>
                </a:solidFill>
              </a:rPr>
              <a:t> end </a:t>
            </a:r>
            <a:r>
              <a:rPr lang="nl-NL" dirty="0" err="1" smtClean="0">
                <a:solidFill>
                  <a:schemeClr val="accent3"/>
                </a:solidFill>
              </a:rPr>
              <a:t>to</a:t>
            </a:r>
            <a:r>
              <a:rPr lang="nl-NL" dirty="0" smtClean="0">
                <a:solidFill>
                  <a:schemeClr val="accent3"/>
                </a:solidFill>
              </a:rPr>
              <a:t> end monitoring at business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IT level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8936806">
            <a:off x="12744712" y="1466545"/>
            <a:ext cx="617466" cy="1680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204960" y="3773338"/>
            <a:ext cx="2480486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Lower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cost</a:t>
            </a:r>
            <a:r>
              <a:rPr lang="nl-NL" dirty="0" smtClean="0">
                <a:solidFill>
                  <a:schemeClr val="accent3"/>
                </a:solidFill>
              </a:rPr>
              <a:t>/</a:t>
            </a:r>
            <a:r>
              <a:rPr lang="nl-NL" dirty="0" err="1" smtClean="0">
                <a:solidFill>
                  <a:schemeClr val="accent3"/>
                </a:solidFill>
              </a:rPr>
              <a:t>increase</a:t>
            </a:r>
            <a:r>
              <a:rPr lang="nl-NL" dirty="0" smtClean="0">
                <a:solidFill>
                  <a:schemeClr val="accent3"/>
                </a:solidFill>
              </a:rPr>
              <a:t> speed  of </a:t>
            </a:r>
            <a:r>
              <a:rPr lang="nl-NL" dirty="0" err="1" smtClean="0">
                <a:solidFill>
                  <a:schemeClr val="accent3"/>
                </a:solidFill>
              </a:rPr>
              <a:t>using</a:t>
            </a:r>
            <a:r>
              <a:rPr lang="nl-NL" dirty="0" smtClean="0">
                <a:solidFill>
                  <a:schemeClr val="accent3"/>
                </a:solidFill>
              </a:rPr>
              <a:t> 3rd party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99885" y="6219010"/>
            <a:ext cx="2290635" cy="108069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Business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30916" y="6962811"/>
            <a:ext cx="3731218" cy="18284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Use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automated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collaboration</a:t>
            </a:r>
            <a:r>
              <a:rPr lang="nl-NL" dirty="0" smtClean="0">
                <a:solidFill>
                  <a:schemeClr val="accent3"/>
                </a:solidFill>
              </a:rPr>
              <a:t> platform </a:t>
            </a:r>
            <a:r>
              <a:rPr lang="nl-NL" dirty="0" err="1" smtClean="0">
                <a:solidFill>
                  <a:schemeClr val="accent3"/>
                </a:solidFill>
              </a:rPr>
              <a:t>with</a:t>
            </a:r>
            <a:r>
              <a:rPr lang="nl-NL" dirty="0" smtClean="0">
                <a:solidFill>
                  <a:schemeClr val="accent3"/>
                </a:solidFill>
              </a:rPr>
              <a:t> source control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continuous</a:t>
            </a:r>
            <a:r>
              <a:rPr lang="nl-NL" dirty="0" smtClean="0">
                <a:solidFill>
                  <a:schemeClr val="accent3"/>
                </a:solidFill>
              </a:rPr>
              <a:t> delivery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1706562"/>
            <a:ext cx="8680767" cy="763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</a:t>
            </a:r>
            <a:r>
              <a:rPr lang="nl-NL" dirty="0" err="1" smtClean="0"/>
              <a:t>Endpoints</a:t>
            </a:r>
            <a:r>
              <a:rPr lang="nl-NL" dirty="0" smtClean="0"/>
              <a:t> &amp; 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9720" y="2377440"/>
            <a:ext cx="6486071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erlin Sans FB" panose="020E0602020502020306" pitchFamily="34" charset="0"/>
              </a:rPr>
              <a:t>http://</a:t>
            </a:r>
            <a:r>
              <a:rPr lang="en-US" sz="4400" dirty="0" smtClean="0">
                <a:latin typeface="Berlin Sans FB" panose="020E0602020502020306" pitchFamily="34" charset="0"/>
              </a:rPr>
              <a:t>tinyurl.com/paasaces</a:t>
            </a:r>
          </a:p>
        </p:txBody>
      </p:sp>
      <p:pic>
        <p:nvPicPr>
          <p:cNvPr id="1028" name="Picture 4" descr="Bey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060" y="3505835"/>
            <a:ext cx="5143500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865683"/>
            <a:ext cx="14739224" cy="2090702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9393" y="2711556"/>
            <a:ext cx="14611136" cy="2492587"/>
          </a:xfrm>
        </p:spPr>
        <p:txBody>
          <a:bodyPr>
            <a:normAutofit/>
          </a:bodyPr>
          <a:lstStyle/>
          <a:p>
            <a:r>
              <a:rPr lang="nl-NL" sz="4700" dirty="0" err="1"/>
              <a:t>Use</a:t>
            </a:r>
            <a:r>
              <a:rPr lang="nl-NL" sz="4700" dirty="0"/>
              <a:t> </a:t>
            </a:r>
            <a:r>
              <a:rPr lang="nl-NL" sz="4700" dirty="0" err="1"/>
              <a:t>the</a:t>
            </a:r>
            <a:r>
              <a:rPr lang="nl-NL" sz="4700" dirty="0"/>
              <a:t> hashtag </a:t>
            </a:r>
            <a:r>
              <a:rPr lang="nl-NL" sz="4700" b="1" dirty="0" smtClean="0">
                <a:solidFill>
                  <a:schemeClr val="tx2">
                    <a:lumMod val="85000"/>
                    <a:lumOff val="15000"/>
                  </a:schemeClr>
                </a:solidFill>
              </a:rPr>
              <a:t>#paasaces</a:t>
            </a:r>
            <a:r>
              <a:rPr lang="nl-NL" sz="4700" dirty="0" smtClean="0"/>
              <a:t> </a:t>
            </a:r>
            <a:r>
              <a:rPr lang="nl-NL" sz="4700" dirty="0" err="1"/>
              <a:t>to</a:t>
            </a:r>
            <a:r>
              <a:rPr lang="nl-NL" sz="4700" dirty="0"/>
              <a:t> get </a:t>
            </a:r>
            <a:r>
              <a:rPr lang="nl-NL" sz="4700" dirty="0" err="1" smtClean="0"/>
              <a:t>noticed</a:t>
            </a:r>
            <a:endParaRPr lang="nl-NL" sz="4700" dirty="0"/>
          </a:p>
          <a:p>
            <a:r>
              <a:rPr lang="nl-NL" sz="4700" dirty="0" err="1"/>
              <a:t>and</a:t>
            </a:r>
            <a:r>
              <a:rPr lang="nl-NL" sz="4700" dirty="0"/>
              <a:t> </a:t>
            </a:r>
            <a:r>
              <a:rPr lang="nl-NL" sz="4700" dirty="0" err="1"/>
              <a:t>add</a:t>
            </a:r>
            <a:r>
              <a:rPr lang="nl-NL" sz="4700" dirty="0"/>
              <a:t> </a:t>
            </a:r>
            <a:r>
              <a:rPr lang="nl-NL" sz="4700" dirty="0" err="1"/>
              <a:t>your</a:t>
            </a:r>
            <a:r>
              <a:rPr lang="nl-NL" sz="4700" dirty="0"/>
              <a:t> </a:t>
            </a:r>
            <a:r>
              <a:rPr lang="nl-NL" sz="4700" dirty="0" err="1"/>
              <a:t>favorite</a:t>
            </a:r>
            <a:r>
              <a:rPr lang="nl-NL" sz="4700" dirty="0"/>
              <a:t> artist </a:t>
            </a:r>
            <a:r>
              <a:rPr lang="nl-NL" sz="4700" dirty="0" err="1" smtClean="0"/>
              <a:t>using</a:t>
            </a:r>
            <a:r>
              <a:rPr lang="nl-NL" sz="4700" dirty="0" smtClean="0"/>
              <a:t> </a:t>
            </a:r>
            <a:r>
              <a:rPr lang="nl-NL" sz="4700" dirty="0" err="1" smtClean="0"/>
              <a:t>another</a:t>
            </a:r>
            <a:r>
              <a:rPr lang="nl-NL" sz="4700" dirty="0" smtClean="0"/>
              <a:t> hashtag</a:t>
            </a:r>
            <a:endParaRPr lang="nl-NL" sz="4700" dirty="0"/>
          </a:p>
          <a:p>
            <a:r>
              <a:rPr lang="nl-NL" sz="4100" b="1" dirty="0" err="1"/>
              <a:t>Note</a:t>
            </a:r>
            <a:r>
              <a:rPr lang="nl-NL" sz="4100" b="1" dirty="0"/>
              <a:t>: </a:t>
            </a:r>
            <a:r>
              <a:rPr lang="nl-NL" sz="4100" b="1" dirty="0" err="1"/>
              <a:t>use</a:t>
            </a:r>
            <a:r>
              <a:rPr lang="nl-NL" sz="4100" b="1" dirty="0"/>
              <a:t> </a:t>
            </a:r>
            <a:r>
              <a:rPr lang="nl-NL" sz="4100" b="1" dirty="0" err="1"/>
              <a:t>underscore</a:t>
            </a:r>
            <a:r>
              <a:rPr lang="nl-NL" sz="4100" b="1" dirty="0"/>
              <a:t> for </a:t>
            </a:r>
            <a:r>
              <a:rPr lang="nl-NL" sz="4100" b="1" dirty="0" err="1"/>
              <a:t>space</a:t>
            </a:r>
            <a:r>
              <a:rPr lang="nl-NL" sz="4700" dirty="0"/>
              <a:t> </a:t>
            </a:r>
            <a:endParaRPr lang="en-US" sz="47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0" y="575523"/>
            <a:ext cx="1136722" cy="6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319" y="638336"/>
            <a:ext cx="1251125" cy="7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555" y="252133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18" y="1269183"/>
            <a:ext cx="284182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73" y="116104"/>
            <a:ext cx="1889588" cy="11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12" y="307466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202" y="331694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42" y="2757569"/>
            <a:ext cx="284180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85" y="5210810"/>
            <a:ext cx="9542175" cy="409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22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Add</a:t>
            </a:r>
            <a:r>
              <a:rPr lang="nl-NL" dirty="0" smtClean="0"/>
              <a:t> slides on </a:t>
            </a:r>
            <a:r>
              <a:rPr lang="nl-NL" dirty="0" err="1" smtClean="0"/>
              <a:t>individual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510658"/>
      </p:ext>
    </p:extLst>
  </p:cSld>
  <p:clrMapOvr>
    <a:masterClrMapping/>
  </p:clrMapOvr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9357</TotalTime>
  <Words>339</Words>
  <Application>Microsoft Office PowerPoint</Application>
  <PresentationFormat>Custom</PresentationFormat>
  <Paragraphs>94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AMIS_WIDESCREEN</vt:lpstr>
      <vt:lpstr>World record Soaring trough the clouds LIve demo of  19  Oracle Public cloud services</vt:lpstr>
      <vt:lpstr>Soaring through the clouds</vt:lpstr>
      <vt:lpstr>end-to-end integrated flow using AS MANY Oracle PaaS Cloud Services as possible</vt:lpstr>
      <vt:lpstr>The Team</vt:lpstr>
      <vt:lpstr>Business scenario (2016)</vt:lpstr>
      <vt:lpstr>Extended business scenario (2017)</vt:lpstr>
      <vt:lpstr>Live Endpoints &amp; Resources</vt:lpstr>
      <vt:lpstr>Now you tweet your Artist Proposal for OOW 2017</vt:lpstr>
      <vt:lpstr>Add slides on individual cloud services</vt:lpstr>
      <vt:lpstr>Conclusion</vt:lpstr>
      <vt:lpstr>Cloud services architecture++</vt:lpstr>
      <vt:lpstr>Conclusion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278</cp:revision>
  <dcterms:created xsi:type="dcterms:W3CDTF">2016-11-24T07:31:17Z</dcterms:created>
  <dcterms:modified xsi:type="dcterms:W3CDTF">2017-09-03T06:32:54Z</dcterms:modified>
</cp:coreProperties>
</file>